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6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5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8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18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0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6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49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6366-93DB-4144-8A36-586EF5E2ABA9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9094-1019-4179-BB7D-0BF180108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5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11510"/>
            <a:ext cx="8424936" cy="2288829"/>
          </a:xfrm>
        </p:spPr>
        <p:txBody>
          <a:bodyPr>
            <a:normAutofit/>
          </a:bodyPr>
          <a:lstStyle/>
          <a:p>
            <a:r>
              <a:rPr lang="ru-RU" sz="3600" b="1" dirty="0"/>
              <a:t>Итоги государственной итоговой аттестации 2022 года по информатике. Подготовка учащихся профильных классов к ЕГЭ.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91830"/>
            <a:ext cx="6408712" cy="11692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/>
              <a:t>ЛЕЩИНЕР Вячеслав </a:t>
            </a:r>
            <a:r>
              <a:rPr lang="ru-RU" b="1" dirty="0" err="1"/>
              <a:t>Роальдович</a:t>
            </a:r>
            <a:r>
              <a:rPr lang="ru-RU" b="1" dirty="0"/>
              <a:t>, </a:t>
            </a:r>
            <a:r>
              <a:rPr lang="ru-RU" b="1" dirty="0" err="1"/>
              <a:t>к.пед.н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b="1" dirty="0"/>
              <a:t>Ведущий специалист ГАОУ ДПО Корпоративный университет Московского образования, Председатель ПК ГИА по информатике и ИКТ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689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ОГЭ по информатике и ИКТ, задание 8 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915566"/>
            <a:ext cx="8229600" cy="2779058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6480" y="3604468"/>
            <a:ext cx="4981623" cy="98350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796136" y="3911554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(</a:t>
            </a:r>
            <a:r>
              <a:rPr lang="ru-RU" sz="2800" i="1" dirty="0" smtClean="0"/>
              <a:t>Ответ: 15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011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Рекомендации по обучению информатике в профильных классах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19017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 smtClean="0"/>
              <a:t>Больше внимания уделять использованию электронных таблиц для расчетов, в том числе для обработки массивов данных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Отрабатывать алгоритмы обработки массивов, требующие неоднократного прохода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Уделять внимание алгоритмам посимвольного чтения и обработки на ходу файлов последовательного доступа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Решать задачи, требующие использования сортировки массивов данных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Знакомить учащихся с методами оценки эффективности алгоритмов и основными приемами повышения их эффективности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2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 что следует обращать внимание при преподавании информатики в 8-9 классе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24700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Отработка навыков работы с программным обеспечением (текстовые редакторы, редакторы презентаций, файловые менеджеры, электронные таблицы, среды программирования, алгоритмическая среда Кумир)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Отрабатывать методы самоконтроля при выполнении заданий (учет требований к результату, проверка соблюдения требований)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Развивать теоретико-множественные представления учащихся, показывать связь логики и множеств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ru-RU" dirty="0" smtClean="0"/>
              <a:t>Знакомить учащихся с процедурой ОГЭ по предмету, структурой КИМ, особенностями отдельных 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66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КИМ ЕГЭ 2022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/>
              <a:t>Больше заданий с файлами данных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задания 3 и 17)</a:t>
            </a:r>
          </a:p>
          <a:p>
            <a:pPr>
              <a:spcAft>
                <a:spcPts val="1200"/>
              </a:spcAft>
            </a:pPr>
            <a:r>
              <a:rPr lang="ru-RU" dirty="0"/>
              <a:t>Задание 25 – максимальная оценка 1 балл</a:t>
            </a:r>
          </a:p>
          <a:p>
            <a:pPr>
              <a:spcAft>
                <a:spcPts val="1200"/>
              </a:spcAft>
            </a:pPr>
            <a:r>
              <a:rPr lang="ru-RU" dirty="0"/>
              <a:t>Максимальный первичный балл 29 (было 30)</a:t>
            </a:r>
          </a:p>
          <a:p>
            <a:pPr>
              <a:spcAft>
                <a:spcPts val="1200"/>
              </a:spcAft>
            </a:pPr>
            <a:r>
              <a:rPr lang="ru-RU" dirty="0"/>
              <a:t>Новые задания 9, 13, 25, 27</a:t>
            </a:r>
          </a:p>
          <a:p>
            <a:pPr>
              <a:spcAft>
                <a:spcPts val="1200"/>
              </a:spcAft>
            </a:pPr>
            <a:r>
              <a:rPr lang="ru-RU" dirty="0"/>
              <a:t>Усложнены задания 4, 5, 7, 8, 14, </a:t>
            </a:r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16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 по информатике 2022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Впервые с 2019 года </a:t>
            </a:r>
          </a:p>
          <a:p>
            <a:pPr>
              <a:lnSpc>
                <a:spcPct val="150000"/>
              </a:lnSpc>
            </a:pPr>
            <a:r>
              <a:rPr lang="ru-RU" dirty="0"/>
              <a:t>Впервые по КИМ новой </a:t>
            </a:r>
            <a:r>
              <a:rPr lang="ru-RU" dirty="0" smtClean="0"/>
              <a:t>модели</a:t>
            </a:r>
          </a:p>
          <a:p>
            <a:pPr lvl="1">
              <a:spcAft>
                <a:spcPts val="1200"/>
              </a:spcAft>
            </a:pPr>
            <a:r>
              <a:rPr lang="ru-RU" dirty="0"/>
              <a:t>Всего 15 заданий (было 20),  из них 5 на компьютере</a:t>
            </a:r>
          </a:p>
          <a:p>
            <a:pPr lvl="1">
              <a:spcAft>
                <a:spcPts val="1200"/>
              </a:spcAft>
            </a:pPr>
            <a:r>
              <a:rPr lang="ru-RU" dirty="0"/>
              <a:t>3 задания оцениваются экспертами</a:t>
            </a:r>
          </a:p>
          <a:p>
            <a:pPr lvl="1">
              <a:spcAft>
                <a:spcPts val="1200"/>
              </a:spcAft>
            </a:pPr>
            <a:r>
              <a:rPr lang="ru-RU" dirty="0"/>
              <a:t>2 задания альтернативных</a:t>
            </a:r>
          </a:p>
          <a:p>
            <a:pPr lvl="1">
              <a:spcAft>
                <a:spcPts val="1200"/>
              </a:spcAft>
            </a:pPr>
            <a:r>
              <a:rPr lang="ru-RU" dirty="0"/>
              <a:t>Компьютер используется на всем протяжении </a:t>
            </a:r>
            <a:r>
              <a:rPr lang="ru-RU" dirty="0" smtClean="0"/>
              <a:t>экзамена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Впервые новая схема сборки вариантов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73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 за три года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51" y="1200150"/>
            <a:ext cx="8094297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88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ГИА-9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56152"/>
            <a:ext cx="8229600" cy="328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19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Задания ЕГЭ, вызвавшие затруднения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/>
              <a:t>Задание 5 (51%) – алгоритм на естественном языке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dirty="0"/>
              <a:t>Задание 7 (31%) – кодирование растровых изображений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dirty="0"/>
              <a:t>Задание 8 (34%) – алфавитное кодирование (комбинаторная задача)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dirty="0"/>
              <a:t>Задание 9 (43%) – электронные таблицы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dirty="0"/>
              <a:t>Задание 17 (40%) – обработка массивов </a:t>
            </a:r>
            <a:r>
              <a:rPr lang="ru-RU" dirty="0" smtClean="0"/>
              <a:t>чисел</a:t>
            </a:r>
            <a:endParaRPr lang="ru-RU" strike="sngStrike" dirty="0"/>
          </a:p>
        </p:txBody>
      </p:sp>
    </p:spTree>
    <p:extLst>
      <p:ext uri="{BB962C8B-B14F-4D97-AF65-F5344CB8AC3E}">
        <p14:creationId xmlns:p14="http://schemas.microsoft.com/office/powerpoint/2010/main" val="115594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заданий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ЕГЭ по информатике и ИКТ, задание </a:t>
            </a:r>
            <a:r>
              <a:rPr lang="ru-RU" b="1" dirty="0" smtClean="0"/>
              <a:t>7 </a:t>
            </a:r>
            <a:r>
              <a:rPr lang="ru-RU" b="1" dirty="0"/>
              <a:t>(32%)</a:t>
            </a:r>
          </a:p>
          <a:p>
            <a:pPr marL="0" indent="0">
              <a:buNone/>
            </a:pPr>
            <a:r>
              <a:rPr lang="ru-RU" dirty="0"/>
              <a:t>Для хранения сжатого произвольного растрового изображения размером 320 на 512 пикселей отведено 50 Кбайт памяти без учёта размера заголовка файла. Файл оригинального изображения больше сжатого на 55%. Для кодирования цвета каждого пикселя используется одинаковое количество бит, коды пикселей записываются в файл один за другим без промежутков. Какое максимальное количество цветов можно использовать в изображении?</a:t>
            </a:r>
          </a:p>
          <a:p>
            <a:r>
              <a:rPr lang="ru-RU" b="1" dirty="0"/>
              <a:t>ЕГЭ по информатике и ИКТ, задание 8 (33%)</a:t>
            </a:r>
          </a:p>
          <a:p>
            <a:pPr marL="0" indent="0">
              <a:buNone/>
            </a:pPr>
            <a:r>
              <a:rPr lang="ru-RU" dirty="0"/>
              <a:t>Определите количество пятизначных чисел, записанных в девятеричной системе счисления, в записи которых ровно одна цифра 3, при этом никакая из цифр 5, 6, 7, 8 не стоит рядом с цифрой </a:t>
            </a:r>
            <a:r>
              <a:rPr lang="ru-RU" dirty="0" smtClean="0"/>
              <a:t>3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66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Примеры заданий ЕГЭ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9582"/>
            <a:ext cx="8507288" cy="3816423"/>
          </a:xfrm>
        </p:spPr>
        <p:txBody>
          <a:bodyPr>
            <a:noAutofit/>
          </a:bodyPr>
          <a:lstStyle/>
          <a:p>
            <a:r>
              <a:rPr lang="ru-RU" sz="1600" b="1" dirty="0"/>
              <a:t>ЕГЭ по информатике и ИКТ, задание 9 (43%)</a:t>
            </a:r>
          </a:p>
          <a:p>
            <a:pPr marL="0" indent="0">
              <a:buNone/>
            </a:pPr>
            <a:r>
              <a:rPr lang="ru-RU" sz="1600" dirty="0"/>
              <a:t>Откройте файл электронной таблицы, содержащей в каждой строке четыре натуральных числа. Определите количество строк таблицы, содержащих числа, для которых выполнены оба условия: </a:t>
            </a:r>
          </a:p>
          <a:p>
            <a:pPr marL="0" indent="0">
              <a:buNone/>
            </a:pPr>
            <a:r>
              <a:rPr lang="ru-RU" sz="1600" dirty="0"/>
              <a:t>– наибольшее из четырёх чисел меньше суммы трёх других; </a:t>
            </a:r>
          </a:p>
          <a:p>
            <a:pPr marL="0" indent="0">
              <a:buNone/>
            </a:pPr>
            <a:r>
              <a:rPr lang="ru-RU" sz="1600" dirty="0"/>
              <a:t>– четыре числа </a:t>
            </a:r>
            <a:r>
              <a:rPr lang="ru-RU" sz="1600" b="1" dirty="0"/>
              <a:t>нельзя </a:t>
            </a:r>
            <a:r>
              <a:rPr lang="ru-RU" sz="1600" dirty="0"/>
              <a:t>разбить на две пары чисел с равными суммами.</a:t>
            </a:r>
          </a:p>
          <a:p>
            <a:pPr>
              <a:spcBef>
                <a:spcPts val="1200"/>
              </a:spcBef>
            </a:pPr>
            <a:r>
              <a:rPr lang="ru-RU" sz="1600" b="1" dirty="0"/>
              <a:t>ЕГЭ по информатике и ИКТ, задание 17 (40%)</a:t>
            </a:r>
          </a:p>
          <a:p>
            <a:pPr marL="0" indent="0">
              <a:buNone/>
            </a:pPr>
            <a:r>
              <a:rPr lang="ru-RU" sz="1600" dirty="0"/>
              <a:t>В файле содержится последовательность натуральных чисел. Элементы последовательности могут принимать целые значения от 1 до 100 000 включительно. Определите количество пар последовательности, в которых сумма остатков от деления обоих элементов на 11 равна </a:t>
            </a:r>
            <a:r>
              <a:rPr lang="ru-RU" sz="1600" b="1" dirty="0"/>
              <a:t>минимальному </a:t>
            </a:r>
            <a:r>
              <a:rPr lang="ru-RU" sz="1600" dirty="0"/>
              <a:t>элементу последовательности. В ответе запишите количество найденных пар, затем минимальную из сумм элементов таких пар. В данной задаче под парой подразумевается два идущих подряд элемента последовательности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12427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ОГЭ по информатике и ИКТ, задание 3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Определите наибольшее трехзначное число </a:t>
            </a:r>
            <a:r>
              <a:rPr lang="en-US" i="1" dirty="0"/>
              <a:t>x</a:t>
            </a:r>
            <a:r>
              <a:rPr lang="ru-RU" dirty="0"/>
              <a:t>, для которого истинно логическое выражение:</a:t>
            </a:r>
          </a:p>
          <a:p>
            <a:pPr marL="0" indent="0" algn="ctr">
              <a:buNone/>
            </a:pPr>
            <a:r>
              <a:rPr lang="ru-RU" b="1" dirty="0"/>
              <a:t>НЕ</a:t>
            </a:r>
            <a:r>
              <a:rPr lang="ru-RU" dirty="0"/>
              <a:t> (</a:t>
            </a:r>
            <a:r>
              <a:rPr lang="en-US" i="1" dirty="0"/>
              <a:t>x</a:t>
            </a:r>
            <a:r>
              <a:rPr lang="ru-RU" dirty="0"/>
              <a:t> оканчивается на 3) </a:t>
            </a:r>
            <a:r>
              <a:rPr lang="ru-RU" b="1" dirty="0"/>
              <a:t>И НЕ</a:t>
            </a:r>
            <a:r>
              <a:rPr lang="ru-RU" dirty="0"/>
              <a:t> (</a:t>
            </a:r>
            <a:r>
              <a:rPr lang="en-US" i="1" dirty="0"/>
              <a:t>x</a:t>
            </a:r>
            <a:r>
              <a:rPr lang="ru-RU" dirty="0"/>
              <a:t> &gt; 115)</a:t>
            </a:r>
          </a:p>
          <a:p>
            <a:pPr marL="0" indent="0" algn="r">
              <a:buNone/>
            </a:pPr>
            <a:r>
              <a:rPr lang="ru-RU" dirty="0"/>
              <a:t>(</a:t>
            </a:r>
            <a:r>
              <a:rPr lang="ru-RU" i="1" dirty="0"/>
              <a:t>Ответ: 115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Определите количество натуральных двузначных чисел </a:t>
            </a:r>
            <a:r>
              <a:rPr lang="en-US" i="1" dirty="0"/>
              <a:t>x</a:t>
            </a:r>
            <a:r>
              <a:rPr lang="ru-RU" dirty="0"/>
              <a:t>, для которых </a:t>
            </a:r>
            <a:r>
              <a:rPr lang="ru-RU" b="1" dirty="0"/>
              <a:t>ложно</a:t>
            </a:r>
            <a:r>
              <a:rPr lang="ru-RU" dirty="0"/>
              <a:t> логическое выражение:</a:t>
            </a:r>
          </a:p>
          <a:p>
            <a:pPr marL="0" indent="0" algn="ctr">
              <a:buNone/>
            </a:pPr>
            <a:r>
              <a:rPr lang="ru-RU" b="1" dirty="0"/>
              <a:t>НЕ</a:t>
            </a:r>
            <a:r>
              <a:rPr lang="ru-RU" dirty="0"/>
              <a:t> (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ru-RU" dirty="0"/>
              <a:t>четное) </a:t>
            </a:r>
            <a:r>
              <a:rPr lang="ru-RU" b="1" dirty="0"/>
              <a:t>И НЕ</a:t>
            </a:r>
            <a:r>
              <a:rPr lang="ru-RU" dirty="0"/>
              <a:t> (</a:t>
            </a:r>
            <a:r>
              <a:rPr lang="en-US" i="1" dirty="0"/>
              <a:t>x</a:t>
            </a:r>
            <a:r>
              <a:rPr lang="ru-RU" dirty="0"/>
              <a:t> &gt; 39)</a:t>
            </a:r>
          </a:p>
          <a:p>
            <a:pPr marL="0" indent="0" algn="r">
              <a:buNone/>
            </a:pPr>
            <a:r>
              <a:rPr lang="ru-RU" dirty="0"/>
              <a:t>(</a:t>
            </a:r>
            <a:r>
              <a:rPr lang="ru-RU" i="1" dirty="0"/>
              <a:t>Ответ: 75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185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622</Words>
  <Application>Microsoft Office PowerPoint</Application>
  <PresentationFormat>Экран (16:9)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Итоги государственной итоговой аттестации 2022 года по информатике. Подготовка учащихся профильных классов к ЕГЭ.</vt:lpstr>
      <vt:lpstr>Особенности КИМ ЕГЭ 2022 года</vt:lpstr>
      <vt:lpstr>ОГЭ по информатике 2022 года</vt:lpstr>
      <vt:lpstr>Результаты ЕГЭ за три года</vt:lpstr>
      <vt:lpstr>Результаты ГИА-9</vt:lpstr>
      <vt:lpstr>Задания ЕГЭ, вызвавшие затруднения</vt:lpstr>
      <vt:lpstr>Примеры заданий ЕГЭ</vt:lpstr>
      <vt:lpstr>Примеры заданий ЕГЭ</vt:lpstr>
      <vt:lpstr>ОГЭ по информатике и ИКТ, задание 3 </vt:lpstr>
      <vt:lpstr>ОГЭ по информатике и ИКТ, задание 8 </vt:lpstr>
      <vt:lpstr>Рекомендации по обучению информатике в профильных классах </vt:lpstr>
      <vt:lpstr>На что следует обращать внимание при преподавании информатики в 8-9 классе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государственной итоговой аттестации 2022 года по информатике. Подготовка учащихся профильных классов к ЕГЭ.</dc:title>
  <dc:creator>user</dc:creator>
  <cp:lastModifiedBy>user</cp:lastModifiedBy>
  <cp:revision>4</cp:revision>
  <dcterms:created xsi:type="dcterms:W3CDTF">2022-11-07T09:06:22Z</dcterms:created>
  <dcterms:modified xsi:type="dcterms:W3CDTF">2022-11-07T09:41:07Z</dcterms:modified>
</cp:coreProperties>
</file>